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1.xml" ContentType="application/vnd.openxmlformats-officedocument.presentationml.comment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7" r:id="rId3"/>
    <p:sldId id="278" r:id="rId4"/>
    <p:sldId id="268" r:id="rId5"/>
    <p:sldId id="269" r:id="rId6"/>
    <p:sldId id="258" r:id="rId7"/>
    <p:sldId id="260" r:id="rId8"/>
    <p:sldId id="272" r:id="rId9"/>
    <p:sldId id="270" r:id="rId10"/>
    <p:sldId id="261" r:id="rId11"/>
    <p:sldId id="273" r:id="rId12"/>
    <p:sldId id="274" r:id="rId13"/>
    <p:sldId id="262" r:id="rId14"/>
    <p:sldId id="265" r:id="rId15"/>
    <p:sldId id="275" r:id="rId16"/>
    <p:sldId id="276" r:id="rId17"/>
  </p:sldIdLst>
  <p:sldSz cx="12192000" cy="6858000"/>
  <p:notesSz cx="6888163" cy="100203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茂樹 萩原" initials="茂萩" lastIdx="2" clrIdx="0">
    <p:extLst>
      <p:ext uri="{19B8F6BF-5375-455C-9EA6-DF929625EA0E}">
        <p15:presenceInfo xmlns:p15="http://schemas.microsoft.com/office/powerpoint/2012/main" userId="dd94eaa499e566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259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100" b="0"/>
              <a:t>含有率（％）　　</a:t>
            </a:r>
            <a:endParaRPr lang="ja-JP" altLang="en-US" sz="1100" b="1"/>
          </a:p>
        </c:rich>
      </c:tx>
      <c:layout>
        <c:manualLayout>
          <c:xMode val="edge"/>
          <c:yMode val="edge"/>
          <c:x val="4.1395854929898467E-2"/>
          <c:y val="4.10807040728300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 alt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5426318354500989E-2"/>
          <c:y val="0.10184414121009742"/>
          <c:w val="0.93469816272965878"/>
          <c:h val="0.65579477390501018"/>
        </c:manualLayout>
      </c:layout>
      <c:lineChart>
        <c:grouping val="standard"/>
        <c:varyColors val="0"/>
        <c:ser>
          <c:idx val="0"/>
          <c:order val="0"/>
          <c:tx>
            <c:strRef>
              <c:f>'C:\Users\itsuk\OneDrive\ドキュメント\[橄欖岩とそれに関連した蛇紋岩、暗褐色土と参考としての玄武岩（グラフ））.xlsx]Sheet1'!$A$2</c:f>
              <c:strCache>
                <c:ptCount val="1"/>
                <c:pt idx="0">
                  <c:v>橄欖岩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[1]Sheet1!$B$1:$P$1</c:f>
              <c:strCache>
                <c:ptCount val="15"/>
                <c:pt idx="0">
                  <c:v>SiO2</c:v>
                </c:pt>
                <c:pt idx="1">
                  <c:v>Al2O3</c:v>
                </c:pt>
                <c:pt idx="2">
                  <c:v>MgO</c:v>
                </c:pt>
                <c:pt idx="3">
                  <c:v>Fe2O3＊　</c:v>
                </c:pt>
                <c:pt idx="4">
                  <c:v>NiO</c:v>
                </c:pt>
                <c:pt idx="5">
                  <c:v>MnO</c:v>
                </c:pt>
                <c:pt idx="6">
                  <c:v>Cr2O3</c:v>
                </c:pt>
                <c:pt idx="7">
                  <c:v>TiO2</c:v>
                </c:pt>
                <c:pt idx="8">
                  <c:v>CoO</c:v>
                </c:pt>
                <c:pt idx="9">
                  <c:v>CuO</c:v>
                </c:pt>
                <c:pt idx="10">
                  <c:v>ZnO</c:v>
                </c:pt>
                <c:pt idx="11">
                  <c:v>CaO</c:v>
                </c:pt>
                <c:pt idx="12">
                  <c:v>Na2O</c:v>
                </c:pt>
                <c:pt idx="13">
                  <c:v>K2O</c:v>
                </c:pt>
                <c:pt idx="14">
                  <c:v>P2O5</c:v>
                </c:pt>
              </c:strCache>
            </c:strRef>
          </c:cat>
          <c:val>
            <c:numRef>
              <c:f>[1]Sheet1!$B$2:$P$2</c:f>
              <c:numCache>
                <c:formatCode>General</c:formatCode>
                <c:ptCount val="15"/>
                <c:pt idx="0">
                  <c:v>41.09</c:v>
                </c:pt>
                <c:pt idx="1">
                  <c:v>1.69</c:v>
                </c:pt>
                <c:pt idx="2">
                  <c:v>49.57</c:v>
                </c:pt>
                <c:pt idx="3">
                  <c:v>8.16</c:v>
                </c:pt>
                <c:pt idx="4">
                  <c:v>0.36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28-494F-80CD-B6FA74CD779F}"/>
            </c:ext>
          </c:extLst>
        </c:ser>
        <c:ser>
          <c:idx val="1"/>
          <c:order val="1"/>
          <c:tx>
            <c:strRef>
              <c:f>'C:\Users\itsuk\OneDrive\ドキュメント\[橄欖岩とそれに関連した蛇紋岩、暗褐色土と参考としての玄武岩（グラフ））.xlsx]Sheet1'!$A$3</c:f>
              <c:strCache>
                <c:ptCount val="1"/>
                <c:pt idx="0">
                  <c:v>蛇紋岩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[1]Sheet1!$B$1:$P$1</c:f>
              <c:strCache>
                <c:ptCount val="15"/>
                <c:pt idx="0">
                  <c:v>SiO2</c:v>
                </c:pt>
                <c:pt idx="1">
                  <c:v>Al2O3</c:v>
                </c:pt>
                <c:pt idx="2">
                  <c:v>MgO</c:v>
                </c:pt>
                <c:pt idx="3">
                  <c:v>Fe2O3＊　</c:v>
                </c:pt>
                <c:pt idx="4">
                  <c:v>NiO</c:v>
                </c:pt>
                <c:pt idx="5">
                  <c:v>MnO</c:v>
                </c:pt>
                <c:pt idx="6">
                  <c:v>Cr2O3</c:v>
                </c:pt>
                <c:pt idx="7">
                  <c:v>TiO2</c:v>
                </c:pt>
                <c:pt idx="8">
                  <c:v>CoO</c:v>
                </c:pt>
                <c:pt idx="9">
                  <c:v>CuO</c:v>
                </c:pt>
                <c:pt idx="10">
                  <c:v>ZnO</c:v>
                </c:pt>
                <c:pt idx="11">
                  <c:v>CaO</c:v>
                </c:pt>
                <c:pt idx="12">
                  <c:v>Na2O</c:v>
                </c:pt>
                <c:pt idx="13">
                  <c:v>K2O</c:v>
                </c:pt>
                <c:pt idx="14">
                  <c:v>P2O5</c:v>
                </c:pt>
              </c:strCache>
            </c:strRef>
          </c:cat>
          <c:val>
            <c:numRef>
              <c:f>[1]Sheet1!$B$3:$P$3</c:f>
              <c:numCache>
                <c:formatCode>General</c:formatCode>
                <c:ptCount val="15"/>
                <c:pt idx="0">
                  <c:v>38.22</c:v>
                </c:pt>
                <c:pt idx="1">
                  <c:v>4.25</c:v>
                </c:pt>
                <c:pt idx="2">
                  <c:v>31.98</c:v>
                </c:pt>
                <c:pt idx="3">
                  <c:v>12.26</c:v>
                </c:pt>
                <c:pt idx="4">
                  <c:v>0.23</c:v>
                </c:pt>
                <c:pt idx="5">
                  <c:v>0.16</c:v>
                </c:pt>
                <c:pt idx="6">
                  <c:v>0.44</c:v>
                </c:pt>
                <c:pt idx="7">
                  <c:v>0.17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3.25</c:v>
                </c:pt>
                <c:pt idx="12">
                  <c:v>0.1</c:v>
                </c:pt>
                <c:pt idx="13">
                  <c:v>0.01</c:v>
                </c:pt>
                <c:pt idx="14">
                  <c:v>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28-494F-80CD-B6FA74CD779F}"/>
            </c:ext>
          </c:extLst>
        </c:ser>
        <c:ser>
          <c:idx val="2"/>
          <c:order val="2"/>
          <c:tx>
            <c:strRef>
              <c:f>'C:\Users\itsuk\OneDrive\ドキュメント\[橄欖岩とそれに関連した蛇紋岩、暗褐色土と参考としての玄武岩（グラフ））.xlsx]Sheet1'!$A$4</c:f>
              <c:strCache>
                <c:ptCount val="1"/>
                <c:pt idx="0">
                  <c:v>暗褐色土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[1]Sheet1!$B$1:$P$1</c:f>
              <c:strCache>
                <c:ptCount val="15"/>
                <c:pt idx="0">
                  <c:v>SiO2</c:v>
                </c:pt>
                <c:pt idx="1">
                  <c:v>Al2O3</c:v>
                </c:pt>
                <c:pt idx="2">
                  <c:v>MgO</c:v>
                </c:pt>
                <c:pt idx="3">
                  <c:v>Fe2O3＊　</c:v>
                </c:pt>
                <c:pt idx="4">
                  <c:v>NiO</c:v>
                </c:pt>
                <c:pt idx="5">
                  <c:v>MnO</c:v>
                </c:pt>
                <c:pt idx="6">
                  <c:v>Cr2O3</c:v>
                </c:pt>
                <c:pt idx="7">
                  <c:v>TiO2</c:v>
                </c:pt>
                <c:pt idx="8">
                  <c:v>CoO</c:v>
                </c:pt>
                <c:pt idx="9">
                  <c:v>CuO</c:v>
                </c:pt>
                <c:pt idx="10">
                  <c:v>ZnO</c:v>
                </c:pt>
                <c:pt idx="11">
                  <c:v>CaO</c:v>
                </c:pt>
                <c:pt idx="12">
                  <c:v>Na2O</c:v>
                </c:pt>
                <c:pt idx="13">
                  <c:v>K2O</c:v>
                </c:pt>
                <c:pt idx="14">
                  <c:v>P2O5</c:v>
                </c:pt>
              </c:strCache>
            </c:strRef>
          </c:cat>
          <c:val>
            <c:numRef>
              <c:f>[1]Sheet1!$B$4:$P$4</c:f>
              <c:numCache>
                <c:formatCode>General</c:formatCode>
                <c:ptCount val="15"/>
                <c:pt idx="0">
                  <c:v>35.020000000000003</c:v>
                </c:pt>
                <c:pt idx="1">
                  <c:v>12.31</c:v>
                </c:pt>
                <c:pt idx="2">
                  <c:v>6.23</c:v>
                </c:pt>
                <c:pt idx="3">
                  <c:v>33.44</c:v>
                </c:pt>
                <c:pt idx="4">
                  <c:v>0.45800000000000002</c:v>
                </c:pt>
                <c:pt idx="5">
                  <c:v>0.58599999999999997</c:v>
                </c:pt>
                <c:pt idx="6">
                  <c:v>3.62</c:v>
                </c:pt>
                <c:pt idx="7">
                  <c:v>0</c:v>
                </c:pt>
                <c:pt idx="8">
                  <c:v>6.2E-2</c:v>
                </c:pt>
                <c:pt idx="9">
                  <c:v>0.05</c:v>
                </c:pt>
                <c:pt idx="10">
                  <c:v>5.2999999999999999E-2</c:v>
                </c:pt>
                <c:pt idx="11">
                  <c:v>2.52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E28-494F-80CD-B6FA74CD779F}"/>
            </c:ext>
          </c:extLst>
        </c:ser>
        <c:ser>
          <c:idx val="3"/>
          <c:order val="3"/>
          <c:tx>
            <c:strRef>
              <c:f>'C:\Users\itsuk\OneDrive\ドキュメント\[橄欖岩とそれに関連した蛇紋岩、暗褐色土と参考としての玄武岩（グラフ））.xlsx]Sheet1'!$A$5</c:f>
              <c:strCache>
                <c:ptCount val="1"/>
                <c:pt idx="0">
                  <c:v>玄武岩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[1]Sheet1!$B$1:$P$1</c:f>
              <c:strCache>
                <c:ptCount val="15"/>
                <c:pt idx="0">
                  <c:v>SiO2</c:v>
                </c:pt>
                <c:pt idx="1">
                  <c:v>Al2O3</c:v>
                </c:pt>
                <c:pt idx="2">
                  <c:v>MgO</c:v>
                </c:pt>
                <c:pt idx="3">
                  <c:v>Fe2O3＊　</c:v>
                </c:pt>
                <c:pt idx="4">
                  <c:v>NiO</c:v>
                </c:pt>
                <c:pt idx="5">
                  <c:v>MnO</c:v>
                </c:pt>
                <c:pt idx="6">
                  <c:v>Cr2O3</c:v>
                </c:pt>
                <c:pt idx="7">
                  <c:v>TiO2</c:v>
                </c:pt>
                <c:pt idx="8">
                  <c:v>CoO</c:v>
                </c:pt>
                <c:pt idx="9">
                  <c:v>CuO</c:v>
                </c:pt>
                <c:pt idx="10">
                  <c:v>ZnO</c:v>
                </c:pt>
                <c:pt idx="11">
                  <c:v>CaO</c:v>
                </c:pt>
                <c:pt idx="12">
                  <c:v>Na2O</c:v>
                </c:pt>
                <c:pt idx="13">
                  <c:v>K2O</c:v>
                </c:pt>
                <c:pt idx="14">
                  <c:v>P2O5</c:v>
                </c:pt>
              </c:strCache>
            </c:strRef>
          </c:cat>
          <c:val>
            <c:numRef>
              <c:f>[1]Sheet1!$B$5:$P$5</c:f>
              <c:numCache>
                <c:formatCode>General</c:formatCode>
                <c:ptCount val="15"/>
                <c:pt idx="0">
                  <c:v>52.13</c:v>
                </c:pt>
                <c:pt idx="1">
                  <c:v>19.57</c:v>
                </c:pt>
                <c:pt idx="2">
                  <c:v>4.17</c:v>
                </c:pt>
                <c:pt idx="3">
                  <c:v>10.25</c:v>
                </c:pt>
                <c:pt idx="4">
                  <c:v>0</c:v>
                </c:pt>
                <c:pt idx="5">
                  <c:v>0.17</c:v>
                </c:pt>
                <c:pt idx="6">
                  <c:v>0</c:v>
                </c:pt>
                <c:pt idx="7">
                  <c:v>0.83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10.16</c:v>
                </c:pt>
                <c:pt idx="12">
                  <c:v>2.4</c:v>
                </c:pt>
                <c:pt idx="13">
                  <c:v>0.24</c:v>
                </c:pt>
                <c:pt idx="14">
                  <c:v>0.09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E28-494F-80CD-B6FA74CD77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1461328"/>
        <c:axId val="341457728"/>
      </c:lineChart>
      <c:catAx>
        <c:axId val="34146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41457728"/>
        <c:crosses val="autoZero"/>
        <c:auto val="1"/>
        <c:lblAlgn val="ctr"/>
        <c:lblOffset val="100"/>
        <c:noMultiLvlLbl val="0"/>
      </c:catAx>
      <c:valAx>
        <c:axId val="34145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41461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600" dirty="0"/>
              <a:t>　</a:t>
            </a:r>
            <a:r>
              <a:rPr lang="en-US" altLang="ja-JP" sz="1600" dirty="0"/>
              <a:t>%</a:t>
            </a:r>
            <a:r>
              <a:rPr lang="ja-JP" altLang="en-US" sz="1600" dirty="0"/>
              <a:t>　　　　　　　　</a:t>
            </a:r>
            <a:r>
              <a:rPr lang="ja-JP" altLang="en-US" sz="1800" b="1" dirty="0"/>
              <a:t>橄欖岩の変質による主な化学組成の変化</a:t>
            </a:r>
          </a:p>
        </c:rich>
      </c:tx>
      <c:layout>
        <c:manualLayout>
          <c:xMode val="edge"/>
          <c:yMode val="edge"/>
          <c:x val="1.6854111986001761E-2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 alt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SiO2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Sheet1!$A$3:$A$5</c:f>
              <c:strCache>
                <c:ptCount val="3"/>
                <c:pt idx="0">
                  <c:v>橄欖岩</c:v>
                </c:pt>
                <c:pt idx="1">
                  <c:v>蛇紋岩</c:v>
                </c:pt>
                <c:pt idx="2">
                  <c:v>暗褐色土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41.09</c:v>
                </c:pt>
                <c:pt idx="1">
                  <c:v>38.22</c:v>
                </c:pt>
                <c:pt idx="2">
                  <c:v>35.020000000000003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63-4436-814A-AD0E9A12C348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Al2O3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Sheet1!$A$3:$A$5</c:f>
              <c:strCache>
                <c:ptCount val="3"/>
                <c:pt idx="0">
                  <c:v>橄欖岩</c:v>
                </c:pt>
                <c:pt idx="1">
                  <c:v>蛇紋岩</c:v>
                </c:pt>
                <c:pt idx="2">
                  <c:v>暗褐色土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1.69</c:v>
                </c:pt>
                <c:pt idx="1">
                  <c:v>4.25</c:v>
                </c:pt>
                <c:pt idx="2">
                  <c:v>12.31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063-4436-814A-AD0E9A12C348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MgO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Sheet1!$A$3:$A$5</c:f>
              <c:strCache>
                <c:ptCount val="3"/>
                <c:pt idx="0">
                  <c:v>橄欖岩</c:v>
                </c:pt>
                <c:pt idx="1">
                  <c:v>蛇紋岩</c:v>
                </c:pt>
                <c:pt idx="2">
                  <c:v>暗褐色土</c:v>
                </c:pt>
              </c:strCache>
            </c:strRef>
          </c:cat>
          <c:val>
            <c:numRef>
              <c:f>Sheet1!$D$3:$D$5</c:f>
              <c:numCache>
                <c:formatCode>General</c:formatCode>
                <c:ptCount val="3"/>
                <c:pt idx="0">
                  <c:v>49.57</c:v>
                </c:pt>
                <c:pt idx="1">
                  <c:v>31.98</c:v>
                </c:pt>
                <c:pt idx="2">
                  <c:v>6.23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063-4436-814A-AD0E9A12C348}"/>
            </c:ext>
          </c:extLst>
        </c:ser>
        <c:ser>
          <c:idx val="3"/>
          <c:order val="3"/>
          <c:tx>
            <c:strRef>
              <c:f>Sheet1!$E$2</c:f>
              <c:strCache>
                <c:ptCount val="1"/>
                <c:pt idx="0">
                  <c:v>Fe2O3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Sheet1!$A$3:$A$5</c:f>
              <c:strCache>
                <c:ptCount val="3"/>
                <c:pt idx="0">
                  <c:v>橄欖岩</c:v>
                </c:pt>
                <c:pt idx="1">
                  <c:v>蛇紋岩</c:v>
                </c:pt>
                <c:pt idx="2">
                  <c:v>暗褐色土</c:v>
                </c:pt>
              </c:strCache>
            </c:strRef>
          </c:cat>
          <c:val>
            <c:numRef>
              <c:f>Sheet1!$E$3:$E$5</c:f>
              <c:numCache>
                <c:formatCode>General</c:formatCode>
                <c:ptCount val="3"/>
                <c:pt idx="0">
                  <c:v>8.06</c:v>
                </c:pt>
                <c:pt idx="1">
                  <c:v>12.26</c:v>
                </c:pt>
                <c:pt idx="2">
                  <c:v>33.44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063-4436-814A-AD0E9A12C348}"/>
            </c:ext>
          </c:extLst>
        </c:ser>
        <c:ser>
          <c:idx val="4"/>
          <c:order val="4"/>
          <c:tx>
            <c:strRef>
              <c:f>Sheet1!$F$2</c:f>
              <c:strCache>
                <c:ptCount val="1"/>
                <c:pt idx="0">
                  <c:v>NiO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Sheet1!$A$3:$A$5</c:f>
              <c:strCache>
                <c:ptCount val="3"/>
                <c:pt idx="0">
                  <c:v>橄欖岩</c:v>
                </c:pt>
                <c:pt idx="1">
                  <c:v>蛇紋岩</c:v>
                </c:pt>
                <c:pt idx="2">
                  <c:v>暗褐色土</c:v>
                </c:pt>
              </c:strCache>
            </c:strRef>
          </c:cat>
          <c:val>
            <c:numRef>
              <c:f>Sheet1!$F$3:$F$5</c:f>
              <c:numCache>
                <c:formatCode>General</c:formatCode>
                <c:ptCount val="3"/>
                <c:pt idx="0">
                  <c:v>0.36</c:v>
                </c:pt>
                <c:pt idx="1">
                  <c:v>0.23</c:v>
                </c:pt>
                <c:pt idx="2">
                  <c:v>0.45800000000000002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063-4436-814A-AD0E9A12C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5616120"/>
        <c:axId val="102685424"/>
      </c:lineChart>
      <c:catAx>
        <c:axId val="36561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2685424"/>
        <c:crosses val="autoZero"/>
        <c:auto val="1"/>
        <c:lblAlgn val="ctr"/>
        <c:lblOffset val="100"/>
        <c:noMultiLvlLbl val="0"/>
      </c:catAx>
      <c:valAx>
        <c:axId val="10268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65616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900"/>
              <a:t>Al2O3</a:t>
            </a:r>
            <a:r>
              <a:rPr lang="ja-JP" altLang="en-US" sz="900"/>
              <a:t>（</a:t>
            </a:r>
            <a:r>
              <a:rPr lang="en-US" altLang="ja-JP" sz="900"/>
              <a:t>mol</a:t>
            </a:r>
            <a:r>
              <a:rPr lang="ja-JP" altLang="en-US" sz="900"/>
              <a:t>）</a:t>
            </a:r>
          </a:p>
        </c:rich>
      </c:tx>
      <c:layout>
        <c:manualLayout>
          <c:xMode val="edge"/>
          <c:yMode val="edge"/>
          <c:x val="2.5947755051328406E-3"/>
          <c:y val="9.019165727170236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5.787365961887056E-2"/>
          <c:y val="0.13524949178421469"/>
          <c:w val="0.89439345861957231"/>
          <c:h val="0.7279380744611115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 の値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82-49EA-A88E-08BA1F5C0991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5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5182-49EA-A88E-08BA1F5C0991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EE0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5182-49EA-A88E-08BA1F5C0991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4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5182-49EA-A88E-08BA1F5C0991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5182-49EA-A88E-08BA1F5C0991}"/>
              </c:ext>
            </c:extLst>
          </c:dPt>
          <c:xVal>
            <c:numRef>
              <c:f>Sheet1!$A$2:$A$6</c:f>
              <c:numCache>
                <c:formatCode>General</c:formatCode>
                <c:ptCount val="5"/>
                <c:pt idx="0">
                  <c:v>0.55000000000000004</c:v>
                </c:pt>
                <c:pt idx="1">
                  <c:v>0.76</c:v>
                </c:pt>
                <c:pt idx="2">
                  <c:v>1.24</c:v>
                </c:pt>
                <c:pt idx="3">
                  <c:v>2.9</c:v>
                </c:pt>
                <c:pt idx="4">
                  <c:v>2.63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1.4E-2</c:v>
                </c:pt>
                <c:pt idx="1">
                  <c:v>0.05</c:v>
                </c:pt>
                <c:pt idx="2">
                  <c:v>0.18</c:v>
                </c:pt>
                <c:pt idx="3">
                  <c:v>0.6</c:v>
                </c:pt>
                <c:pt idx="4">
                  <c:v>0.57999999999999996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182-49EA-A88E-08BA1F5C09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2675608"/>
        <c:axId val="58206944"/>
      </c:scatterChart>
      <c:valAx>
        <c:axId val="292675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8206944"/>
        <c:crosses val="autoZero"/>
        <c:crossBetween val="midCat"/>
      </c:valAx>
      <c:valAx>
        <c:axId val="5820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926756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8-26T15:17:05.326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0-23T19:09:19.153" idx="2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0.06006</cdr:x>
      <cdr:y>0.49935</cdr:y>
    </cdr:from>
    <cdr:to>
      <cdr:x>0.94977</cdr:x>
      <cdr:y>0.86095</cdr:y>
    </cdr:to>
    <cdr:cxnSp macro="">
      <cdr:nvCxnSpPr>
        <cdr:cNvPr id="6" name="直線コネクタ 5">
          <a:extLst xmlns:a="http://schemas.openxmlformats.org/drawingml/2006/main">
            <a:ext uri="{FF2B5EF4-FFF2-40B4-BE49-F238E27FC236}">
              <a16:creationId xmlns:a16="http://schemas.microsoft.com/office/drawing/2014/main" id="{6165B3FA-55AB-552D-E4D5-25E6E553D164}"/>
            </a:ext>
          </a:extLst>
        </cdr:cNvPr>
        <cdr:cNvCxnSpPr/>
      </cdr:nvCxnSpPr>
      <cdr:spPr>
        <a:xfrm xmlns:a="http://schemas.openxmlformats.org/drawingml/2006/main" flipV="1">
          <a:off x="309391" y="1406289"/>
          <a:ext cx="4583007" cy="101834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0.05884</cdr:x>
      <cdr:y>0.26813</cdr:y>
    </cdr:from>
    <cdr:to>
      <cdr:x>0.93707</cdr:x>
      <cdr:y>0.86341</cdr:y>
    </cdr:to>
    <cdr:cxnSp macro="">
      <cdr:nvCxnSpPr>
        <cdr:cNvPr id="9" name="直線コネクタ 8">
          <a:extLst xmlns:a="http://schemas.openxmlformats.org/drawingml/2006/main">
            <a:ext uri="{FF2B5EF4-FFF2-40B4-BE49-F238E27FC236}">
              <a16:creationId xmlns:a16="http://schemas.microsoft.com/office/drawing/2014/main" id="{5352BD31-5E82-8A5D-B6EC-94F59ABB2A89}"/>
            </a:ext>
          </a:extLst>
        </cdr:cNvPr>
        <cdr:cNvCxnSpPr/>
      </cdr:nvCxnSpPr>
      <cdr:spPr>
        <a:xfrm xmlns:a="http://schemas.openxmlformats.org/drawingml/2006/main" flipV="1">
          <a:off x="330442" y="755114"/>
          <a:ext cx="4932087" cy="167644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87035-211D-48FF-88D6-AED6702EC318}" type="datetimeFigureOut">
              <a:rPr kumimoji="1" lang="ja-JP" altLang="en-US" smtClean="0"/>
              <a:t>2025/10/26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3D75A-46CA-4267-BE3C-605D0977F9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067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B22C82-05D8-735C-2744-9D2E692DB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1B4D2F3-4012-6778-2CF6-8BD66EE52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F3904BA-935C-1298-CC00-CF92ECA38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3459A-0A53-48CC-9EC6-0985F7334493}" type="datetime1">
              <a:rPr kumimoji="1" lang="ja-JP" altLang="en-US" smtClean="0"/>
              <a:t>2025/10/26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E8C4B5-913B-83F3-4C1D-7679D9150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508DAB-7297-BD74-83C9-DAEE2313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786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4A2789-4651-6511-3BFC-4139C863D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89EAE69-3363-0799-91E4-8C04A80C5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71D1C6-DEF9-429A-4B15-7BC4DC769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5F6A-FFFB-44B1-BED9-A2F684516DCF}" type="datetime1">
              <a:rPr kumimoji="1" lang="ja-JP" altLang="en-US" smtClean="0"/>
              <a:t>2025/10/26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1053EE-4A19-B351-5D3A-6E3D9D7C0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2E8158-B04D-F42B-9DDF-1A20EA7B8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7711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C3BC27D-4EE0-AF8C-D379-E50B540DBF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B67DE36-FE14-EEC4-5416-AAF205591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18B6E2-51CD-7FA0-2EF5-2DDD23812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D49AC-B5B2-48FF-B2B7-0CE4935DD98C}" type="datetime1">
              <a:rPr kumimoji="1" lang="ja-JP" altLang="en-US" smtClean="0"/>
              <a:t>2025/10/26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581E65-0900-3E62-0085-829DD87CE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EF5BCAD-1546-6728-8A30-DA49627E3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534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EE7AF8-3296-FA65-0CAB-2AEF51AB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3EE95C-9965-9308-1B84-759A6B725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910A286-5891-8BCE-D6C6-74F3EB8D0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04CA5-718A-4912-AC98-EFFCBCE9AB2D}" type="datetime1">
              <a:rPr kumimoji="1" lang="ja-JP" altLang="en-US" smtClean="0"/>
              <a:t>2025/10/26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423DBE5-DEA3-F728-8315-47CA1E390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FAAC15-FEF7-66CA-8BAC-9C118C09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560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375CBF-F55B-EC75-36D8-AC2741F2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E0A7FC4-D17B-C29F-4CDD-4A6502C20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74A1AC8-8C57-5482-9533-F776ABBCC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8E0D-24C9-41C3-902E-981E5FB567DD}" type="datetime1">
              <a:rPr kumimoji="1" lang="ja-JP" altLang="en-US" smtClean="0"/>
              <a:t>2025/10/26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C847825-4470-39B4-54F0-045C6B566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B5CA4C-0013-789A-4389-68971E677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045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34BB1B-B06D-67F5-F235-FBE6BF6BE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40CFD7-56AF-513A-ECE7-DD3B8086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B9D7954-B2BC-40BB-7FCC-9C3C29796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AB9E33F-A9CB-1CD3-6A7A-8E06A8C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EE7AF-02D0-4B46-9E98-57CF5F09374D}" type="datetime1">
              <a:rPr kumimoji="1" lang="ja-JP" altLang="en-US" smtClean="0"/>
              <a:t>2025/10/26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46F245-E9E5-5FD3-8582-03AA363DB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4ACF339-7BF6-1995-49C6-B2C70B47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9749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B127B8-04B8-796F-4D7B-15D2CBD0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8061AC5-2186-9DDE-F117-DF4748800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518FE38-7013-CFA7-8C56-7703E4FF0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AC92312-1610-FB2B-ABDD-30F34CEBAD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3013B45-0218-3869-C031-A63824A89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92AC89A-5FF9-40F5-FE04-1890599F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6945-18CB-440E-8B95-D24CFC5EB414}" type="datetime1">
              <a:rPr kumimoji="1" lang="ja-JP" altLang="en-US" smtClean="0"/>
              <a:t>2025/10/26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5EEB867-5BB2-2F07-6B8E-08E453537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942356-E21F-D314-F238-553E1D9D7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782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79701B-FD52-61EF-51DA-DFC81F8E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3B76ECD-1248-80EF-320B-0138FB56A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A41C-8D48-4E57-802A-A45A767631D1}" type="datetime1">
              <a:rPr kumimoji="1" lang="ja-JP" altLang="en-US" smtClean="0"/>
              <a:t>2025/10/26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9E91B43-331D-18CC-A88A-F93AE819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71EACBF-2E4B-EA0B-4CBB-D2A00216F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8996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46A7913-F45C-8702-7F69-41272580B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1459-C82D-487F-AC83-65A8409ABCCC}" type="datetime1">
              <a:rPr kumimoji="1" lang="ja-JP" altLang="en-US" smtClean="0"/>
              <a:t>2025/10/26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FA5AF4B-E9FF-51DA-ECDE-61684A1CB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FDB0A2-20AB-FD6E-DD41-8B74099FB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24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A496D7-A9F2-3EE3-D301-67B33022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854BAF-6F24-84D0-B4C6-BD0666FC5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0FCB27E-3B3A-1264-C080-BDC7BC425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071A275-D310-5AF3-BF96-742DAC0A7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71226-D41B-4313-930C-2839FA555D00}" type="datetime1">
              <a:rPr kumimoji="1" lang="ja-JP" altLang="en-US" smtClean="0"/>
              <a:t>2025/10/26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9393354-BE51-6910-8F6B-1E5F82415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EE33E82-17A0-55D3-43DF-A0D96408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996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83A969-FD55-C881-6531-C27430690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99B8A6E-EBC6-306E-7B3A-B89182F54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6F28E4C-65A3-00AD-2D47-0F5F86DC1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67EECBF-9576-E973-A626-A228026E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DC3F5-991F-4B4E-AE49-4E8DFFCCBF77}" type="datetime1">
              <a:rPr kumimoji="1" lang="ja-JP" altLang="en-US" smtClean="0"/>
              <a:t>2025/10/26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4635621-FD8E-F73A-89DE-A1CE76A0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D27675D-2238-3EBF-9447-5E1B05555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481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B0C7D63-BA04-1C3D-5D79-A43587D6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7CFC30-AED4-E7B9-4619-BAD409D3B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7C3C86-885F-681F-7145-8EF8A46CC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9AE0A-675A-4A09-8244-6ED420EC9200}" type="datetime1">
              <a:rPr kumimoji="1" lang="ja-JP" altLang="en-US" smtClean="0"/>
              <a:t>2025/10/26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1097A7-BAE0-0E76-2697-F2FA1CE11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F35248-3A5C-F864-F871-C39E6359A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D8F78-9BA3-43A6-8E2C-1ECC089A5E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814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3FAA14-38BE-042E-B099-ADB0CADCDA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b="1" dirty="0">
                <a:solidFill>
                  <a:srgbClr val="00B050"/>
                </a:solidFill>
              </a:rPr>
              <a:t>橄欖岩</a:t>
            </a:r>
            <a:r>
              <a:rPr kumimoji="1" lang="ja-JP" altLang="en-US" sz="3200" b="1" dirty="0"/>
              <a:t>を使った</a:t>
            </a:r>
            <a:r>
              <a:rPr kumimoji="1" lang="ja-JP" altLang="en-US" sz="3200" b="1" dirty="0">
                <a:solidFill>
                  <a:schemeClr val="accent2"/>
                </a:solidFill>
              </a:rPr>
              <a:t>焼き物</a:t>
            </a:r>
            <a:r>
              <a:rPr kumimoji="1" lang="ja-JP" altLang="en-US" sz="3200" b="1" dirty="0"/>
              <a:t>づくり（ダイジェスト）</a:t>
            </a:r>
            <a:br>
              <a:rPr kumimoji="1" lang="en-US" altLang="ja-JP" sz="4000" dirty="0"/>
            </a:br>
            <a:r>
              <a:rPr kumimoji="1" lang="ja-JP" altLang="en-US" sz="1800" dirty="0"/>
              <a:t>ー</a:t>
            </a:r>
            <a:r>
              <a:rPr kumimoji="1" lang="ja-JP" altLang="en-US" sz="2400" b="1" dirty="0"/>
              <a:t>土鍋と辰砂風の釉薬</a:t>
            </a:r>
            <a:r>
              <a:rPr kumimoji="1" lang="ja-JP" altLang="en-US" sz="1800" b="1" dirty="0"/>
              <a:t>ー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4E54008-60F2-453B-2F21-8FC844E6D9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altLang="ja-JP" sz="2000" dirty="0"/>
          </a:p>
          <a:p>
            <a:endParaRPr kumimoji="1" lang="en-US" altLang="ja-JP" sz="2000" dirty="0"/>
          </a:p>
          <a:p>
            <a:r>
              <a:rPr lang="ja-JP" altLang="en-US" sz="1400" dirty="0"/>
              <a:t>　　　　　　　　　　　　　　　　　　　　　　　　　　　　　　  　　</a:t>
            </a:r>
            <a:r>
              <a:rPr lang="en-US" altLang="ja-JP" sz="1200" dirty="0"/>
              <a:t>2025</a:t>
            </a:r>
            <a:r>
              <a:rPr lang="ja-JP" altLang="en-US" sz="1200" dirty="0"/>
              <a:t>年</a:t>
            </a:r>
            <a:r>
              <a:rPr lang="en-US" altLang="ja-JP" sz="1200" dirty="0"/>
              <a:t>10</a:t>
            </a:r>
            <a:r>
              <a:rPr lang="ja-JP" altLang="en-US" sz="1200" dirty="0"/>
              <a:t>月</a:t>
            </a:r>
            <a:r>
              <a:rPr lang="en-US" altLang="ja-JP" sz="1200" dirty="0"/>
              <a:t>30</a:t>
            </a:r>
            <a:r>
              <a:rPr lang="ja-JP" altLang="en-US" sz="1200" dirty="0"/>
              <a:t>日</a:t>
            </a:r>
            <a:endParaRPr lang="en-US" altLang="ja-JP" sz="1200" dirty="0"/>
          </a:p>
          <a:p>
            <a:r>
              <a:rPr lang="ja-JP" altLang="en-US" sz="1200" dirty="0"/>
              <a:t>　　　　　　　　　　　　　　　　　　　　　　　　　　　　　　　　　　　　　　　　陶研究会　萩原茂樹</a:t>
            </a:r>
            <a:endParaRPr kumimoji="1" lang="ja-JP" altLang="en-US" sz="1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AFCA3B-973F-A075-C917-A9EC236F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221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グラフ 2">
            <a:extLst>
              <a:ext uri="{FF2B5EF4-FFF2-40B4-BE49-F238E27FC236}">
                <a16:creationId xmlns:a16="http://schemas.microsoft.com/office/drawing/2014/main" id="{35091B7B-6488-6165-45E2-CAB41FFB6A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1949563"/>
              </p:ext>
            </p:extLst>
          </p:nvPr>
        </p:nvGraphicFramePr>
        <p:xfrm>
          <a:off x="2168165" y="1451728"/>
          <a:ext cx="7993930" cy="4590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D4393E2-7C58-D3E0-416D-D986595B7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4641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C09556-B784-A9FB-5050-D8491C311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08783"/>
          </a:xfrm>
        </p:spPr>
        <p:txBody>
          <a:bodyPr>
            <a:normAutofit/>
          </a:bodyPr>
          <a:lstStyle/>
          <a:p>
            <a:r>
              <a:rPr lang="ja-JP" altLang="ja-JP" sz="2400" b="1" dirty="0"/>
              <a:t>素焼きした小碗　サイズは</a:t>
            </a:r>
            <a:r>
              <a:rPr lang="en-US" altLang="ja-JP" sz="2400" b="1" dirty="0"/>
              <a:t>80</a:t>
            </a:r>
            <a:r>
              <a:rPr lang="ja-JP" altLang="ja-JP" sz="2400" b="1" dirty="0"/>
              <a:t>ｘ</a:t>
            </a:r>
            <a:r>
              <a:rPr lang="en-US" altLang="ja-JP" sz="2400" b="1" dirty="0"/>
              <a:t>50</a:t>
            </a:r>
            <a:r>
              <a:rPr lang="ja-JP" altLang="ja-JP" sz="2400" b="1" dirty="0"/>
              <a:t>ｍｍ</a:t>
            </a:r>
            <a:endParaRPr kumimoji="1" lang="ja-JP" altLang="en-US" sz="2400" b="1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894C161-6783-F259-919A-4D375B94A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28295"/>
            <a:ext cx="9144000" cy="3746377"/>
          </a:xfrm>
        </p:spPr>
        <p:txBody>
          <a:bodyPr/>
          <a:lstStyle/>
          <a:p>
            <a:r>
              <a:rPr lang="ja-JP" altLang="en-US" sz="1400" dirty="0"/>
              <a:t>　　</a:t>
            </a:r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r>
              <a:rPr lang="ja-JP" altLang="ja-JP" sz="1400" dirty="0"/>
              <a:t>（橄欖岩</a:t>
            </a:r>
            <a:r>
              <a:rPr lang="en-US" altLang="ja-JP" sz="1400" dirty="0"/>
              <a:t>100</a:t>
            </a:r>
            <a:r>
              <a:rPr lang="ja-JP" altLang="ja-JP" sz="1400" dirty="0"/>
              <a:t>＋木節</a:t>
            </a:r>
            <a:r>
              <a:rPr lang="en-US" altLang="ja-JP" sz="1400" dirty="0"/>
              <a:t>30</a:t>
            </a:r>
            <a:r>
              <a:rPr lang="ja-JP" altLang="ja-JP" sz="1400" dirty="0"/>
              <a:t>）</a:t>
            </a:r>
            <a:r>
              <a:rPr lang="en-US" altLang="ja-JP" sz="1400" dirty="0" err="1"/>
              <a:t>wt</a:t>
            </a:r>
            <a:r>
              <a:rPr lang="en-US" altLang="ja-JP" sz="1400" dirty="0"/>
              <a:t>%</a:t>
            </a:r>
            <a:r>
              <a:rPr lang="ja-JP" altLang="ja-JP" sz="1400" dirty="0"/>
              <a:t>　（蛇紋岩</a:t>
            </a:r>
            <a:r>
              <a:rPr lang="en-US" altLang="ja-JP" sz="1400" dirty="0"/>
              <a:t>100</a:t>
            </a:r>
            <a:r>
              <a:rPr lang="ja-JP" altLang="ja-JP" sz="1400" dirty="0"/>
              <a:t>＋木節</a:t>
            </a:r>
            <a:r>
              <a:rPr lang="en-US" altLang="ja-JP" sz="1400" dirty="0"/>
              <a:t>30</a:t>
            </a:r>
            <a:r>
              <a:rPr lang="ja-JP" altLang="ja-JP" sz="1400" dirty="0"/>
              <a:t>）</a:t>
            </a:r>
            <a:r>
              <a:rPr lang="en-US" altLang="ja-JP" sz="1400" dirty="0" err="1"/>
              <a:t>wt</a:t>
            </a:r>
            <a:r>
              <a:rPr lang="en-US" altLang="ja-JP" sz="1400" dirty="0"/>
              <a:t>%</a:t>
            </a:r>
            <a:endParaRPr lang="ja-JP" altLang="ja-JP" sz="1400" dirty="0"/>
          </a:p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56B3A0-AC31-82D9-8460-6A157763F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734" y="2761870"/>
            <a:ext cx="4678532" cy="2529222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CB60BC-A98E-3CC6-5899-198BC424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9795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4637A0-8CDA-7DD0-B87D-A779E4941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77837"/>
          </a:xfrm>
        </p:spPr>
        <p:txBody>
          <a:bodyPr>
            <a:normAutofit/>
          </a:bodyPr>
          <a:lstStyle/>
          <a:p>
            <a:r>
              <a:rPr lang="ja-JP" altLang="ja-JP" sz="27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ja-JP" altLang="ja-JP" sz="22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橄欖岩</a:t>
            </a:r>
            <a:r>
              <a:rPr lang="en-US" altLang="ja-JP" sz="22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70</a:t>
            </a:r>
            <a:r>
              <a:rPr lang="ja-JP" altLang="ja-JP" sz="22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＋木節</a:t>
            </a:r>
            <a:r>
              <a:rPr lang="en-US" altLang="ja-JP" sz="22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30</a:t>
            </a:r>
            <a:r>
              <a:rPr lang="ja-JP" altLang="ja-JP" sz="22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）の素地による土鍋（φ</a:t>
            </a:r>
            <a:r>
              <a:rPr lang="en-US" altLang="ja-JP" sz="22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170</a:t>
            </a:r>
            <a:r>
              <a:rPr lang="ja-JP" altLang="ja-JP" sz="22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　</a:t>
            </a:r>
            <a:r>
              <a:rPr lang="en-US" altLang="ja-JP" sz="22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X130</a:t>
            </a:r>
            <a:r>
              <a:rPr lang="ja-JP" altLang="ja-JP" sz="22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ｍｍ）</a:t>
            </a:r>
            <a:endParaRPr kumimoji="1" lang="ja-JP" altLang="en-US" sz="2200" b="1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858049F-554D-CD8E-CF35-33637BC16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30641"/>
            <a:ext cx="9144000" cy="3773009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BC25DF5-137D-71A8-DF6A-3176236A9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2557" r="19004" b="10960"/>
          <a:stretch>
            <a:fillRect/>
          </a:stretch>
        </p:blipFill>
        <p:spPr>
          <a:xfrm rot="10800000">
            <a:off x="1765742" y="2158454"/>
            <a:ext cx="3880454" cy="342559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D9B9ED3-FFA4-D220-8F7F-AB4E46B96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6" t="2707" r="20461" b="17808"/>
          <a:stretch>
            <a:fillRect/>
          </a:stretch>
        </p:blipFill>
        <p:spPr>
          <a:xfrm rot="10800000">
            <a:off x="6275034" y="2158454"/>
            <a:ext cx="3764128" cy="3475085"/>
          </a:xfrm>
          <a:prstGeom prst="rect">
            <a:avLst/>
          </a:prstGeom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EE97CE4-D801-04B1-7349-79A10EFF9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6998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AB1773-7EED-320D-8FBC-7E0736E26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5036"/>
            <a:ext cx="9144000" cy="546754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ペタライト</a:t>
            </a:r>
            <a:r>
              <a:rPr lang="ja-JP" altLang="en-US" sz="2400" b="1"/>
              <a:t>と橄欖岩の比較</a:t>
            </a:r>
            <a:endParaRPr lang="ja-JP" altLang="en-US" sz="24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6F2CF71-30F8-F652-0E4B-5F6FDF458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282" y="1800520"/>
            <a:ext cx="5565327" cy="3657600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C1B3223F-B2D3-613B-1B07-709660C09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10326"/>
            <a:ext cx="9144000" cy="4609707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958FFA9-8CED-B821-3165-2D3FB8D7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793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4EDE2-4E72-2625-D271-218D72299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弦 1">
            <a:extLst>
              <a:ext uri="{FF2B5EF4-FFF2-40B4-BE49-F238E27FC236}">
                <a16:creationId xmlns:a16="http://schemas.microsoft.com/office/drawing/2014/main" id="{E594352A-EA4F-1614-D9BB-08F4F3E5E329}"/>
              </a:ext>
            </a:extLst>
          </p:cNvPr>
          <p:cNvSpPr/>
          <p:nvPr/>
        </p:nvSpPr>
        <p:spPr>
          <a:xfrm rot="20323965">
            <a:off x="6743700" y="2466340"/>
            <a:ext cx="4251960" cy="1026160"/>
          </a:xfrm>
          <a:prstGeom prst="chord">
            <a:avLst>
              <a:gd name="adj1" fmla="val 4838290"/>
              <a:gd name="adj2" fmla="val 18811048"/>
            </a:avLst>
          </a:prstGeom>
          <a:noFill/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3" name="グラフ 2">
            <a:extLst>
              <a:ext uri="{FF2B5EF4-FFF2-40B4-BE49-F238E27FC236}">
                <a16:creationId xmlns:a16="http://schemas.microsoft.com/office/drawing/2014/main" id="{F9C89CB3-27F5-CAD0-9D6E-7C2DC1E520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2056396"/>
              </p:ext>
            </p:extLst>
          </p:nvPr>
        </p:nvGraphicFramePr>
        <p:xfrm>
          <a:off x="3048786" y="1714307"/>
          <a:ext cx="6369534" cy="3801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1A6886-213B-440E-298C-4F5758E33C79}"/>
              </a:ext>
            </a:extLst>
          </p:cNvPr>
          <p:cNvSpPr txBox="1"/>
          <p:nvPr/>
        </p:nvSpPr>
        <p:spPr>
          <a:xfrm>
            <a:off x="3119808" y="5238826"/>
            <a:ext cx="6094428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90950" indent="-3657600">
              <a:buNone/>
            </a:pPr>
            <a:r>
              <a:rPr lang="en-US" altLang="ja-JP" sz="9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SiO2</a:t>
            </a:r>
            <a:r>
              <a:rPr lang="ja-JP" altLang="ja-JP" sz="9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9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mol</a:t>
            </a:r>
            <a:r>
              <a:rPr lang="ja-JP" altLang="ja-JP" sz="9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  <a:endParaRPr lang="ja-JP" alt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499110">
              <a:buNone/>
            </a:pPr>
            <a:r>
              <a:rPr lang="en-US" altLang="ja-JP" sz="1100" kern="100" dirty="0">
                <a:solidFill>
                  <a:srgbClr val="92D05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      </a:t>
            </a:r>
            <a:r>
              <a:rPr lang="ja-JP" altLang="ja-JP" sz="1100" kern="100" dirty="0">
                <a:solidFill>
                  <a:srgbClr val="92D05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●</a:t>
            </a:r>
            <a:r>
              <a:rPr lang="ja-JP" altLang="ja-JP" sz="11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：橄欖岩　　</a:t>
            </a:r>
            <a:r>
              <a:rPr lang="ja-JP" altLang="ja-JP" sz="1100" kern="100" dirty="0">
                <a:solidFill>
                  <a:srgbClr val="00B0F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●</a:t>
            </a:r>
            <a:r>
              <a:rPr lang="ja-JP" altLang="ja-JP" sz="11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：蛇紋岩　　</a:t>
            </a:r>
            <a:r>
              <a:rPr lang="ja-JP" altLang="ja-JP" sz="1100" kern="100" dirty="0">
                <a:solidFill>
                  <a:srgbClr val="EE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●</a:t>
            </a:r>
            <a:r>
              <a:rPr lang="ja-JP" altLang="ja-JP" sz="11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：蛇紋岩の風化物　●：玄武岩　</a:t>
            </a:r>
            <a:r>
              <a:rPr lang="ja-JP" altLang="ja-JP" sz="1100" kern="100" dirty="0">
                <a:solidFill>
                  <a:srgbClr val="FFC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●</a:t>
            </a:r>
            <a:r>
              <a:rPr lang="ja-JP" altLang="ja-JP" sz="11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：暗褐色土</a:t>
            </a:r>
          </a:p>
          <a:p>
            <a:pPr indent="571500">
              <a:buNone/>
            </a:pPr>
            <a:r>
              <a:rPr lang="ja-JP" altLang="ja-JP" sz="11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　実際の焼成結果は、右上の囲んだ領域以外でも溶ける釉もある。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2A0E23-87D5-792D-8133-DA968957BAFB}"/>
              </a:ext>
            </a:extLst>
          </p:cNvPr>
          <p:cNvSpPr txBox="1"/>
          <p:nvPr/>
        </p:nvSpPr>
        <p:spPr>
          <a:xfrm>
            <a:off x="2539015" y="991484"/>
            <a:ext cx="79366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350" indent="133350">
              <a:buNone/>
            </a:pPr>
            <a:r>
              <a:rPr lang="en-US" altLang="ja-JP" sz="14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  SiO2</a:t>
            </a:r>
            <a:r>
              <a:rPr lang="ja-JP" altLang="ja-JP" sz="14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－</a:t>
            </a:r>
            <a:r>
              <a:rPr lang="en-US" altLang="ja-JP" sz="14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Al2O3</a:t>
            </a:r>
            <a:r>
              <a:rPr lang="ja-JP" altLang="ja-JP" sz="14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性状図</a:t>
            </a:r>
            <a:r>
              <a:rPr lang="ja-JP" altLang="ja-JP" sz="1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（囲んだ領域は、</a:t>
            </a:r>
            <a:r>
              <a:rPr lang="en-US" altLang="ja-JP" sz="1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MgO</a:t>
            </a:r>
            <a:r>
              <a:rPr lang="ja-JP" altLang="ja-JP" sz="1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が</a:t>
            </a:r>
            <a:r>
              <a:rPr lang="en-US" altLang="ja-JP" sz="1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CaO</a:t>
            </a:r>
            <a:r>
              <a:rPr lang="ja-JP" altLang="ja-JP" sz="1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より多く</a:t>
            </a:r>
            <a:r>
              <a:rPr lang="en-US" altLang="ja-JP" sz="1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1230</a:t>
            </a:r>
            <a:r>
              <a:rPr lang="ja-JP" altLang="ja-JP" sz="1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℃で焼成された場合）</a:t>
            </a:r>
          </a:p>
          <a:p>
            <a:pPr marL="133350" indent="133350">
              <a:buNone/>
            </a:pP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04FCD2-776B-9B03-F226-F653EB7D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800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A77E29-1EF0-1A92-A59E-FEEF11207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9293"/>
            <a:ext cx="9144000" cy="914400"/>
          </a:xfrm>
        </p:spPr>
        <p:txBody>
          <a:bodyPr>
            <a:noAutofit/>
          </a:bodyPr>
          <a:lstStyle/>
          <a:p>
            <a:r>
              <a:rPr lang="ja-JP" altLang="ja-JP" sz="1600" b="1" dirty="0"/>
              <a:t>インド長石―白石灰―橄欖岩系の焼成（約</a:t>
            </a:r>
            <a:r>
              <a:rPr lang="en-US" altLang="ja-JP" sz="1600" b="1" dirty="0"/>
              <a:t>1300</a:t>
            </a:r>
            <a:r>
              <a:rPr lang="ja-JP" altLang="ja-JP" sz="1600" b="1" dirty="0"/>
              <a:t>℃　</a:t>
            </a:r>
            <a:r>
              <a:rPr lang="en-US" altLang="ja-JP" sz="1600" b="1" dirty="0"/>
              <a:t>OF</a:t>
            </a:r>
            <a:r>
              <a:rPr lang="ja-JP" altLang="ja-JP" sz="1600" b="1" dirty="0"/>
              <a:t>）左側の胎は白土、右側は赤土</a:t>
            </a:r>
            <a:br>
              <a:rPr lang="ja-JP" altLang="ja-JP" sz="1600" b="1" dirty="0"/>
            </a:br>
            <a:endParaRPr kumimoji="1" lang="ja-JP" altLang="en-US" sz="1600" b="1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4DA47EA-5D63-DFC8-2411-397F6778F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73693"/>
            <a:ext cx="9144000" cy="4944862"/>
          </a:xfrm>
        </p:spPr>
        <p:txBody>
          <a:bodyPr/>
          <a:lstStyle/>
          <a:p>
            <a:r>
              <a:rPr kumimoji="1" lang="ja-JP" altLang="en-US" dirty="0"/>
              <a:t>　　　　　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　　　　　　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4A05E2-4D4D-7BA0-E984-127E514600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2" r="4136" b="1906"/>
          <a:stretch/>
        </p:blipFill>
        <p:spPr bwMode="auto">
          <a:xfrm>
            <a:off x="2142126" y="1691196"/>
            <a:ext cx="5868139" cy="4607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CFF1DEB-A8AD-7E49-5B30-09AEAFD9D5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41" t="79470" r="41028" b="4448"/>
          <a:stretch>
            <a:fillRect/>
          </a:stretch>
        </p:blipFill>
        <p:spPr bwMode="auto">
          <a:xfrm>
            <a:off x="8358715" y="4176450"/>
            <a:ext cx="2425435" cy="2122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B5EA74BC-452F-D60A-2B41-DFCF09C58BD5}"/>
              </a:ext>
            </a:extLst>
          </p:cNvPr>
          <p:cNvSpPr/>
          <p:nvPr/>
        </p:nvSpPr>
        <p:spPr>
          <a:xfrm>
            <a:off x="4643120" y="5384307"/>
            <a:ext cx="965199" cy="91439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0C5EA3A-BFD1-B167-3B71-8C263CE2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080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553165-0881-7678-44C0-BA0754CAF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68997"/>
          </a:xfrm>
        </p:spPr>
        <p:txBody>
          <a:bodyPr>
            <a:normAutofit/>
          </a:bodyPr>
          <a:lstStyle/>
          <a:p>
            <a:r>
              <a:rPr lang="ja-JP" altLang="ja-JP" sz="2400" b="1" dirty="0">
                <a:ea typeface="游明朝" panose="02020400000000000000" pitchFamily="18" charset="-128"/>
                <a:cs typeface="Times New Roman" panose="02020603050405020304" pitchFamily="18" charset="0"/>
              </a:rPr>
              <a:t>橄欖岩（</a:t>
            </a:r>
            <a:r>
              <a:rPr lang="en-US" altLang="ja-JP" sz="24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70</a:t>
            </a:r>
            <a:r>
              <a:rPr lang="ja-JP" altLang="ja-JP" sz="24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＋木節</a:t>
            </a:r>
            <a:r>
              <a:rPr lang="en-US" altLang="ja-JP" sz="24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30</a:t>
            </a:r>
            <a:r>
              <a:rPr lang="ja-JP" altLang="ja-JP" sz="24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）</a:t>
            </a:r>
            <a:r>
              <a:rPr lang="en-US" altLang="ja-JP" sz="1800" b="1" dirty="0" err="1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wt</a:t>
            </a:r>
            <a:r>
              <a:rPr lang="en-US" altLang="ja-JP" sz="18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 %</a:t>
            </a:r>
            <a:r>
              <a:rPr lang="ja-JP" altLang="en-US" sz="18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sz="24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の茶碗</a:t>
            </a:r>
            <a:r>
              <a:rPr lang="ja-JP" altLang="en-US" sz="16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16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φ130</a:t>
            </a:r>
            <a:r>
              <a:rPr lang="ja-JP" altLang="en-US" sz="16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ｘ</a:t>
            </a:r>
            <a:r>
              <a:rPr lang="en-US" altLang="ja-JP" sz="16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80</a:t>
            </a:r>
            <a:r>
              <a:rPr lang="ja-JP" altLang="en-US" sz="16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ｍｍ）</a:t>
            </a:r>
            <a:endParaRPr kumimoji="1" lang="ja-JP" altLang="en-US" sz="1600" b="1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CC2900F-4F1D-D446-5F70-2AD9DFF9D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89200"/>
            <a:ext cx="9144000" cy="383032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1600" dirty="0"/>
              <a:t>　　　　　　　石灰</a:t>
            </a:r>
            <a:r>
              <a:rPr kumimoji="1" lang="en-US" altLang="ja-JP" sz="1600" dirty="0"/>
              <a:t>3</a:t>
            </a:r>
            <a:r>
              <a:rPr kumimoji="1" lang="ja-JP" altLang="en-US" sz="1600" dirty="0"/>
              <a:t>号釉で</a:t>
            </a:r>
            <a:r>
              <a:rPr kumimoji="1" lang="en-US" altLang="ja-JP" sz="1600" dirty="0"/>
              <a:t>1230</a:t>
            </a:r>
            <a:r>
              <a:rPr kumimoji="1" lang="ja-JP" altLang="en-US" sz="1600" dirty="0"/>
              <a:t>℃　</a:t>
            </a:r>
            <a:r>
              <a:rPr kumimoji="1" lang="en-US" altLang="ja-JP" sz="1600" dirty="0"/>
              <a:t>OF</a:t>
            </a:r>
            <a:r>
              <a:rPr kumimoji="1" lang="ja-JP" altLang="en-US" sz="1600" dirty="0"/>
              <a:t>　　　　　　　楽透明釉薬で</a:t>
            </a:r>
            <a:r>
              <a:rPr kumimoji="1" lang="en-US" altLang="ja-JP" sz="1600" dirty="0"/>
              <a:t>1100</a:t>
            </a:r>
            <a:r>
              <a:rPr kumimoji="1" lang="ja-JP" altLang="en-US" sz="1600" dirty="0"/>
              <a:t>℃　</a:t>
            </a:r>
            <a:r>
              <a:rPr kumimoji="1" lang="en-US" altLang="ja-JP" sz="1600" dirty="0"/>
              <a:t>OF</a:t>
            </a:r>
          </a:p>
          <a:p>
            <a:endParaRPr kumimoji="1" lang="ja-JP" altLang="en-US" sz="16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F11AE70-562B-694C-8E7A-D4C6CA9223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8" t="4615" r="31703" b="25000"/>
          <a:stretch>
            <a:fillRect/>
          </a:stretch>
        </p:blipFill>
        <p:spPr bwMode="auto">
          <a:xfrm>
            <a:off x="2418080" y="2956560"/>
            <a:ext cx="3542319" cy="27790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3CD24BD-3072-80C2-0304-377C53F313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1" t="22713" r="33820" b="14098"/>
          <a:stretch>
            <a:fillRect/>
          </a:stretch>
        </p:blipFill>
        <p:spPr bwMode="auto">
          <a:xfrm>
            <a:off x="6353521" y="2956560"/>
            <a:ext cx="3542319" cy="27790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5AF3E8-9A70-A91A-4B78-7049DA00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8474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C9326B-2CF2-A338-266E-9F3E227DB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574462"/>
          </a:xfrm>
        </p:spPr>
        <p:txBody>
          <a:bodyPr>
            <a:normAutofit/>
          </a:bodyPr>
          <a:lstStyle/>
          <a:p>
            <a:r>
              <a:rPr kumimoji="1" lang="ja-JP" altLang="en-US" sz="2800" b="1" dirty="0"/>
              <a:t>橄欖石（</a:t>
            </a:r>
            <a:r>
              <a:rPr kumimoji="1" lang="en-US" altLang="ja-JP" sz="2800" b="1" dirty="0"/>
              <a:t>8</a:t>
            </a:r>
            <a:r>
              <a:rPr kumimoji="1" lang="ja-JP" altLang="en-US" sz="2800" b="1" dirty="0"/>
              <a:t>月の誕生石）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15D793F-033F-CE36-E967-1D78EFE72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85361"/>
            <a:ext cx="9144000" cy="4251487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A11848C-8FC1-CD6C-58D6-C56ABE055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80" y="2036189"/>
            <a:ext cx="5400040" cy="4043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E820D42-FDE0-722F-A2F0-FEA81893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8425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36AEB4-04EB-BB2C-7B91-F184CD74C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77837"/>
          </a:xfrm>
        </p:spPr>
        <p:txBody>
          <a:bodyPr>
            <a:normAutofit fontScale="90000"/>
          </a:bodyPr>
          <a:lstStyle/>
          <a:p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橄欖岩は主に橄欖石と輝石から成る（橄欖石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60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％以上）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6045361-EE4C-B2D0-79C3-2FEC7D392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28801"/>
            <a:ext cx="9144000" cy="4785064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8E12C3-8FEB-034A-C74A-276A0BD7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DA41870-9B64-BDDF-6DC7-DA7381ECB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8" t="4215" r="24185" b="5049"/>
          <a:stretch>
            <a:fillRect/>
          </a:stretch>
        </p:blipFill>
        <p:spPr>
          <a:xfrm>
            <a:off x="3503720" y="1913645"/>
            <a:ext cx="5184559" cy="46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40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78E27D-1A95-28AE-6648-26895DB0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6982"/>
          </a:xfrm>
        </p:spPr>
        <p:txBody>
          <a:bodyPr>
            <a:normAutofit/>
          </a:bodyPr>
          <a:lstStyle/>
          <a:p>
            <a:r>
              <a:rPr kumimoji="1" lang="ja-JP" altLang="en-US" sz="2800" dirty="0"/>
              <a:t>　　　　　</a:t>
            </a:r>
            <a:r>
              <a:rPr kumimoji="1" lang="ja-JP" altLang="en-US" sz="2800" b="1" dirty="0"/>
              <a:t>日高山脈の西南に位置するアポイ岳</a:t>
            </a:r>
          </a:p>
        </p:txBody>
      </p:sp>
      <p:pic>
        <p:nvPicPr>
          <p:cNvPr id="1026" name="Picture 2" descr="アポイ岳の位置（北海道内）">
            <a:extLst>
              <a:ext uri="{FF2B5EF4-FFF2-40B4-BE49-F238E27FC236}">
                <a16:creationId xmlns:a16="http://schemas.microsoft.com/office/drawing/2014/main" id="{69351DC8-15DA-F30E-39E5-5574A5C766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117" y="1454474"/>
            <a:ext cx="4562573" cy="45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B86D6699-1A67-8AE7-AFDA-1225278DF549}"/>
              </a:ext>
            </a:extLst>
          </p:cNvPr>
          <p:cNvSpPr/>
          <p:nvPr/>
        </p:nvSpPr>
        <p:spPr>
          <a:xfrm>
            <a:off x="5776403" y="4817599"/>
            <a:ext cx="319596" cy="248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BA08E6-EFFD-0987-7CD8-A04C760A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4225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E702DA-43EE-B9E9-3AA2-85DC07D46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8021"/>
            <a:ext cx="9144000" cy="625874"/>
          </a:xfrm>
        </p:spPr>
        <p:txBody>
          <a:bodyPr>
            <a:normAutofit/>
          </a:bodyPr>
          <a:lstStyle/>
          <a:p>
            <a:r>
              <a:rPr kumimoji="1" lang="ja-JP" altLang="en-US" sz="2800" dirty="0"/>
              <a:t>上部マントルからの客人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C31DE75-B7C8-E13B-F126-DD57704ED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761" y="2228295"/>
            <a:ext cx="4090429" cy="3644045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E4097F42-3B69-79E4-BEE3-62F1DD433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60125"/>
            <a:ext cx="9144000" cy="4509856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03C4F7C-D190-E3DA-5BD6-4836C4E6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413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DBE7B9-4253-FEEE-7AA4-981DA46CF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6696" y="603682"/>
            <a:ext cx="9144000" cy="859293"/>
          </a:xfrm>
        </p:spPr>
        <p:txBody>
          <a:bodyPr>
            <a:normAutofit fontScale="90000"/>
          </a:bodyPr>
          <a:lstStyle/>
          <a:p>
            <a:r>
              <a:rPr kumimoji="1" lang="ja-JP" altLang="en-US" sz="2800" b="1" dirty="0"/>
              <a:t>橄欖岩は二つのプレ－トのセメギあいから出現</a:t>
            </a:r>
            <a:br>
              <a:rPr kumimoji="1" lang="en-US" altLang="ja-JP" sz="2800" b="1" dirty="0"/>
            </a:br>
            <a:endParaRPr kumimoji="1" lang="ja-JP" altLang="en-US" sz="2800" b="1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713BD97-B01C-9883-2371-AF976279A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75934"/>
            <a:ext cx="9144000" cy="394040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B7C6DE0-892F-CC39-C7B5-DB064CC19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" r="19065" b="7930"/>
          <a:stretch>
            <a:fillRect/>
          </a:stretch>
        </p:blipFill>
        <p:spPr bwMode="auto">
          <a:xfrm rot="10800000">
            <a:off x="3959441" y="1875934"/>
            <a:ext cx="4547288" cy="36132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D1F71DA-539C-90EB-F80E-69C38D76D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8847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34E73F1-8FBA-63E4-6AD6-4FB906246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5"/>
          <a:stretch>
            <a:fillRect/>
          </a:stretch>
        </p:blipFill>
        <p:spPr bwMode="auto">
          <a:xfrm>
            <a:off x="1904214" y="1333499"/>
            <a:ext cx="8694277" cy="4508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2EA2CDC-6F82-1480-F774-92C08E7A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3008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D26044-12FF-65D3-B70F-A04CAB891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555517"/>
          </a:xfrm>
        </p:spPr>
        <p:txBody>
          <a:bodyPr>
            <a:normAutofit/>
          </a:bodyPr>
          <a:lstStyle/>
          <a:p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橄欖岩とそれに関連した蛇紋岩、暗褐色土と参考としての玄武岩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E118964-49FD-A437-B091-C3A0375F0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59619"/>
            <a:ext cx="9144000" cy="4092606"/>
          </a:xfrm>
        </p:spPr>
        <p:txBody>
          <a:bodyPr/>
          <a:lstStyle/>
          <a:p>
            <a:endParaRPr kumimoji="1"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99606818-B11D-F5EA-13D4-EDD5FBEBBCCA}"/>
              </a:ext>
            </a:extLst>
          </p:cNvPr>
          <p:cNvGraphicFramePr>
            <a:graphicFrameLocks noGrp="1"/>
          </p:cNvGraphicFramePr>
          <p:nvPr/>
        </p:nvGraphicFramePr>
        <p:xfrm>
          <a:off x="2133600" y="2717324"/>
          <a:ext cx="7924800" cy="2567940"/>
        </p:xfrm>
        <a:graphic>
          <a:graphicData uri="http://schemas.openxmlformats.org/drawingml/2006/table">
            <a:tbl>
              <a:tblPr/>
              <a:tblGrid>
                <a:gridCol w="558800">
                  <a:extLst>
                    <a:ext uri="{9D8B030D-6E8A-4147-A177-3AD203B41FA5}">
                      <a16:colId xmlns:a16="http://schemas.microsoft.com/office/drawing/2014/main" val="3693073169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1735746608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12545359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24420222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312780552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197416154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40641346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675109779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1365618127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963713242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419720258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78408351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51021114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355429859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360477637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185118517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SiO2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Al2O3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MgO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   Fe2O3＊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NiO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MnO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Cr2O3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TiO2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CoO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CuO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ZnO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CaO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Na2O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K2O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P2O5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39388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橄欖岩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41.09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1.69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49.57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8.16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ｔｒ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27433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蛇紋岩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38.22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4.25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31.98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12.26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3.25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0.10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30427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暗褐色土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35.02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12.31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6.23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33.44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0.458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0.586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3.62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0.062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0.050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0.053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2.52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4869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玄武岩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52.13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19.57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4.17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10.25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0.83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10.16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2.40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ja-JP" sz="11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0.09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58663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9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9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9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FeO＝0.9Fe2O3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9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9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9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9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9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9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9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9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9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21430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15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橄欖岩：東邦オリビン工業株式会社のカタログ値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8315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14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北海道、様似町、日高変成体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48015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15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蛇紋岩：岩石鉱物学会誌　</a:t>
                      </a:r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1975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「四国中央部、三波川変成体の藤原苦鉄質ー超苦鉄質複合体ー　」大貫、吉田、根追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6445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14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測定値の平均値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81247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15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暗褐色土：材料試験報　「蛇紋岩由来の暗褐色土の性質、生成ならびに分類に関する研究　第一報」</a:t>
                      </a:r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1986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森田、大角、夏目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5658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14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斜面でない部分における</a:t>
                      </a:r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測定値の平均値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10719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玄武岩：「芳村俊一のやきもの体系と私の作陶法」</a:t>
                      </a:r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2017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萩原　電子書籍（</a:t>
                      </a:r>
                      <a:r>
                        <a:rPr lang="en-US" altLang="ja-JP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kindle</a:t>
                      </a:r>
                      <a:r>
                        <a:rPr lang="ja-JP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版）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ja-JP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9439008"/>
                  </a:ext>
                </a:extLst>
              </a:tr>
            </a:tbl>
          </a:graphicData>
        </a:graphic>
      </p:graphicFrame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600A67F-F4A8-135E-EE03-E30E7C176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188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B4470B-2F41-1A19-0A95-606275092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98074"/>
            <a:ext cx="9144000" cy="493373"/>
          </a:xfrm>
        </p:spPr>
        <p:txBody>
          <a:bodyPr>
            <a:normAutofit/>
          </a:bodyPr>
          <a:lstStyle/>
          <a:p>
            <a:r>
              <a:rPr kumimoji="1" lang="ja-JP" altLang="en-US" sz="1800" b="1" dirty="0"/>
              <a:t>橄欖岩とそれに関連した蛇紋岩、暗褐色土と参考としての玄武岩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A2DF417-9611-F8B4-C4B1-52F3BEDB8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13389"/>
            <a:ext cx="9144000" cy="4456591"/>
          </a:xfrm>
        </p:spPr>
        <p:txBody>
          <a:bodyPr/>
          <a:lstStyle/>
          <a:p>
            <a:endParaRPr kumimoji="1" lang="ja-JP" altLang="en-US" dirty="0"/>
          </a:p>
        </p:txBody>
      </p:sp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1CC5FE0E-EDA9-4A80-B9C9-AC6D1ABB0A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1635200"/>
              </p:ext>
            </p:extLst>
          </p:nvPr>
        </p:nvGraphicFramePr>
        <p:xfrm>
          <a:off x="2254928" y="1973579"/>
          <a:ext cx="7643674" cy="3974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E30A994-E793-C395-6CD6-F6D8FE49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8F78-9BA3-43A6-8E2C-1ECC089A5EA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2264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游ゴシック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游明朝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534</Words>
  <Application>Microsoft Office PowerPoint</Application>
  <PresentationFormat>ワイド画面</PresentationFormat>
  <Paragraphs>148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1" baseType="lpstr">
      <vt:lpstr>游ゴシック</vt:lpstr>
      <vt:lpstr>游ゴシック Light</vt:lpstr>
      <vt:lpstr>游明朝</vt:lpstr>
      <vt:lpstr>Arial</vt:lpstr>
      <vt:lpstr>Office テーマ</vt:lpstr>
      <vt:lpstr>橄欖岩を使った焼き物づくり（ダイジェスト） ー土鍋と辰砂風の釉薬ー</vt:lpstr>
      <vt:lpstr>橄欖石（8月の誕生石）</vt:lpstr>
      <vt:lpstr>橄欖岩は主に橄欖石と輝石から成る（橄欖石60％以上）</vt:lpstr>
      <vt:lpstr>　　　　　日高山脈の西南に位置するアポイ岳</vt:lpstr>
      <vt:lpstr>上部マントルからの客人</vt:lpstr>
      <vt:lpstr>橄欖岩は二つのプレ－トのセメギあいから出現 </vt:lpstr>
      <vt:lpstr>PowerPoint プレゼンテーション</vt:lpstr>
      <vt:lpstr>橄欖岩とそれに関連した蛇紋岩、暗褐色土と参考としての玄武岩</vt:lpstr>
      <vt:lpstr>橄欖岩とそれに関連した蛇紋岩、暗褐色土と参考としての玄武岩</vt:lpstr>
      <vt:lpstr>PowerPoint プレゼンテーション</vt:lpstr>
      <vt:lpstr>素焼きした小碗　サイズは80ｘ50ｍｍ</vt:lpstr>
      <vt:lpstr>（橄欖岩70＋木節30）の素地による土鍋（φ170　X130ｍｍ）</vt:lpstr>
      <vt:lpstr>ペタライトと橄欖岩の比較</vt:lpstr>
      <vt:lpstr>PowerPoint プレゼンテーション</vt:lpstr>
      <vt:lpstr>インド長石―白石灰―橄欖岩系の焼成（約1300℃　OF）左側の胎は白土、右側は赤土 </vt:lpstr>
      <vt:lpstr>橄欖岩（70＋木節30）wt %　の茶碗（φ130ｘ80ｍｍ）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茂樹 萩原</dc:creator>
  <cp:lastModifiedBy>茂樹 萩原</cp:lastModifiedBy>
  <cp:revision>20</cp:revision>
  <cp:lastPrinted>2025-09-05T10:34:45Z</cp:lastPrinted>
  <dcterms:created xsi:type="dcterms:W3CDTF">2025-08-26T04:43:53Z</dcterms:created>
  <dcterms:modified xsi:type="dcterms:W3CDTF">2025-10-26T02:58:41Z</dcterms:modified>
</cp:coreProperties>
</file>